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handoutMasterIdLst>
    <p:handoutMasterId r:id="rId17"/>
  </p:handoutMasterIdLst>
  <p:sldIdLst>
    <p:sldId id="288" r:id="rId3"/>
    <p:sldId id="313" r:id="rId4"/>
    <p:sldId id="279" r:id="rId5"/>
    <p:sldId id="296" r:id="rId6"/>
    <p:sldId id="280" r:id="rId7"/>
    <p:sldId id="330" r:id="rId8"/>
    <p:sldId id="331" r:id="rId9"/>
    <p:sldId id="332" r:id="rId10"/>
    <p:sldId id="333" r:id="rId11"/>
    <p:sldId id="301" r:id="rId12"/>
    <p:sldId id="307" r:id="rId13"/>
    <p:sldId id="335" r:id="rId14"/>
    <p:sldId id="336" r:id="rId15"/>
    <p:sldId id="337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0" userDrawn="1">
          <p15:clr>
            <a:srgbClr val="A4A3A4"/>
          </p15:clr>
        </p15:guide>
        <p15:guide id="2" pos="291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62" autoAdjust="0"/>
  </p:normalViewPr>
  <p:slideViewPr>
    <p:cSldViewPr showGuides="1">
      <p:cViewPr>
        <p:scale>
          <a:sx n="77" d="100"/>
          <a:sy n="77" d="100"/>
        </p:scale>
        <p:origin x="-1170" y="72"/>
      </p:cViewPr>
      <p:guideLst>
        <p:guide orient="horz" pos="2190"/>
        <p:guide pos="291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handoutMaster" Target="handoutMasters/handoutMaster1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3CB23B-28AC-4626-8635-527B4CD0322F}" type="doc">
      <dgm:prSet loTypeId="urn:microsoft.com/office/officeart/2005/8/layout/cycle3" loCatId="cycle" qsTypeId="urn:microsoft.com/office/officeart/2005/8/quickstyle/simple1" qsCatId="simple" csTypeId="urn:microsoft.com/office/officeart/2005/8/colors/colorful4" csCatId="accent1" phldr="1"/>
      <dgm:spPr/>
      <dgm:t>
        <a:bodyPr/>
        <a:lstStyle/>
        <a:p>
          <a:endParaRPr lang="ru-RU"/>
        </a:p>
      </dgm:t>
    </dgm:pt>
    <dgm:pt modelId="{C42C52AB-80F0-4AE8-A23D-CB7B40BAB53F}">
      <dgm:prSet custT="1"/>
      <dgm:spPr/>
      <dgm:t>
        <a:bodyPr/>
        <a:lstStyle/>
        <a:p>
          <a:pPr rtl="0"/>
          <a:r>
            <a:rPr lang="ru-RU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Организационные мероприятия</a:t>
          </a:r>
          <a:endParaRPr lang="en-US" sz="1800" b="1" i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0B0BB2-E387-4716-A4B4-F281D9B02C1D}" cxnId="{BBCCAFA7-954F-421B-ACDD-07DCB8301564}" type="parTrans">
      <dgm:prSet/>
      <dgm:spPr/>
      <dgm:t>
        <a:bodyPr/>
        <a:lstStyle/>
        <a:p>
          <a:endParaRPr lang="ru-RU"/>
        </a:p>
      </dgm:t>
    </dgm:pt>
    <dgm:pt modelId="{8ABA38EB-8874-4E09-80E5-D89C4796CA89}" cxnId="{BBCCAFA7-954F-421B-ACDD-07DCB8301564}" type="sibTrans">
      <dgm:prSet/>
      <dgm:spPr/>
      <dgm:t>
        <a:bodyPr/>
        <a:lstStyle/>
        <a:p>
          <a:endParaRPr lang="ru-RU"/>
        </a:p>
      </dgm:t>
    </dgm:pt>
    <dgm:pt modelId="{788DA5BC-5C1D-4F9E-8C07-7198B2E4BEA1}">
      <dgm:prSet custT="1"/>
      <dgm:spPr/>
      <dgm:t>
        <a:bodyPr/>
        <a:lstStyle/>
        <a:p>
          <a:pPr rtl="0"/>
          <a:r>
            <a:rPr lang="ru-RU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Общие родительские собрания</a:t>
          </a:r>
          <a:endParaRPr lang="en-US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C3BA5DA-D811-483A-9112-DCADEA28D65E}" cxnId="{9E5A9348-F46A-4372-A98E-94000EF1A307}" type="parTrans">
      <dgm:prSet/>
      <dgm:spPr/>
      <dgm:t>
        <a:bodyPr/>
        <a:lstStyle/>
        <a:p>
          <a:endParaRPr lang="ru-RU"/>
        </a:p>
      </dgm:t>
    </dgm:pt>
    <dgm:pt modelId="{6BD9F7B1-26E9-4ED7-BB8D-57074E31EC3C}" cxnId="{9E5A9348-F46A-4372-A98E-94000EF1A307}" type="sibTrans">
      <dgm:prSet/>
      <dgm:spPr/>
      <dgm:t>
        <a:bodyPr/>
        <a:lstStyle/>
        <a:p>
          <a:endParaRPr lang="ru-RU"/>
        </a:p>
      </dgm:t>
    </dgm:pt>
    <dgm:pt modelId="{06381E2A-94EA-44FC-B2E4-81429CD438D5}">
      <dgm:prSet custT="1"/>
      <dgm:spPr/>
      <dgm:t>
        <a:bodyPr/>
        <a:lstStyle/>
        <a:p>
          <a:pPr rtl="0"/>
          <a:r>
            <a:rPr lang="ru-RU" sz="1400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Информирование родителей (законных представителей) о ходе образовательного процесса</a:t>
          </a:r>
          <a:endParaRPr lang="en-US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C1932C8-720C-4D6D-8BAD-5062DDEA4E04}" cxnId="{3762DBAD-7A0E-4589-85DE-0C5DDFDBF829}" type="parTrans">
      <dgm:prSet/>
      <dgm:spPr/>
      <dgm:t>
        <a:bodyPr/>
        <a:lstStyle/>
        <a:p>
          <a:endParaRPr lang="ru-RU"/>
        </a:p>
      </dgm:t>
    </dgm:pt>
    <dgm:pt modelId="{25AB0A49-A794-48F6-B0FA-171A724AFBA9}" cxnId="{3762DBAD-7A0E-4589-85DE-0C5DDFDBF829}" type="sibTrans">
      <dgm:prSet/>
      <dgm:spPr/>
      <dgm:t>
        <a:bodyPr/>
        <a:lstStyle/>
        <a:p>
          <a:endParaRPr lang="ru-RU"/>
        </a:p>
      </dgm:t>
    </dgm:pt>
    <dgm:pt modelId="{2C14D655-B0FA-4A6F-8980-4EA618E29E53}">
      <dgm:prSet custT="1"/>
      <dgm:spPr/>
      <dgm:t>
        <a:bodyPr/>
        <a:lstStyle/>
        <a:p>
          <a:pPr rtl="0"/>
          <a:r>
            <a:rPr lang="ru-RU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Привлечение родителей к совместной деятельности </a:t>
          </a:r>
          <a:endParaRPr lang="en-US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FD03EB8-0E2F-4E1A-A282-CB147AA71ED0}" cxnId="{09CE9314-74D5-4187-9E61-4FC61019CBB9}" type="parTrans">
      <dgm:prSet/>
      <dgm:spPr/>
      <dgm:t>
        <a:bodyPr/>
        <a:lstStyle/>
        <a:p>
          <a:endParaRPr lang="ru-RU"/>
        </a:p>
      </dgm:t>
    </dgm:pt>
    <dgm:pt modelId="{EDF7FE13-2264-4533-892F-7ECA135BA3C1}" cxnId="{09CE9314-74D5-4187-9E61-4FC61019CBB9}" type="sibTrans">
      <dgm:prSet/>
      <dgm:spPr/>
      <dgm:t>
        <a:bodyPr/>
        <a:lstStyle/>
        <a:p>
          <a:endParaRPr lang="ru-RU"/>
        </a:p>
      </dgm:t>
    </dgm:pt>
    <dgm:pt modelId="{3A188138-D44C-4A80-BF9A-208434A0F6B5}">
      <dgm:prSet custT="1"/>
      <dgm:spPr/>
      <dgm:t>
        <a:bodyPr/>
        <a:lstStyle/>
        <a:p>
          <a:pPr rtl="0"/>
          <a:r>
            <a:rPr lang="ru-RU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Педагогическое просвещение родителей</a:t>
          </a:r>
          <a:endParaRPr lang="en-US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3CB6A43-6978-4F90-A58A-ECD220A4BD8F}" cxnId="{7CFC1E6C-7609-44C8-9ECD-67A7E67B37C2}" type="parTrans">
      <dgm:prSet/>
      <dgm:spPr/>
      <dgm:t>
        <a:bodyPr/>
        <a:lstStyle/>
        <a:p>
          <a:endParaRPr lang="ru-RU"/>
        </a:p>
      </dgm:t>
    </dgm:pt>
    <dgm:pt modelId="{0C02AFDE-E6DE-4809-AE9A-30183669B27B}" cxnId="{7CFC1E6C-7609-44C8-9ECD-67A7E67B37C2}" type="sibTrans">
      <dgm:prSet/>
      <dgm:spPr/>
      <dgm:t>
        <a:bodyPr/>
        <a:lstStyle/>
        <a:p>
          <a:endParaRPr lang="ru-RU"/>
        </a:p>
      </dgm:t>
    </dgm:pt>
    <dgm:pt modelId="{438E54A7-1ACE-4B59-9F9A-E3A450D62489}" type="pres">
      <dgm:prSet presAssocID="{B63CB23B-28AC-4626-8635-527B4CD0322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FF3C5ED-8FE3-43DA-A9D1-2562ABF5961D}" type="pres">
      <dgm:prSet presAssocID="{B63CB23B-28AC-4626-8635-527B4CD0322F}" presName="cycle" presStyleCnt="0"/>
      <dgm:spPr/>
    </dgm:pt>
    <dgm:pt modelId="{3F96892F-B2AD-49B2-9478-E763A3AC5F3B}" type="pres">
      <dgm:prSet presAssocID="{C42C52AB-80F0-4AE8-A23D-CB7B40BAB53F}" presName="nodeFirs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753A29-BCA4-4929-AFF9-2C4CBBD9B575}" type="pres">
      <dgm:prSet presAssocID="{8ABA38EB-8874-4E09-80E5-D89C4796CA89}" presName="sibTransFirstNode" presStyleLbl="bgShp" presStyleIdx="0" presStyleCnt="1"/>
      <dgm:spPr/>
      <dgm:t>
        <a:bodyPr/>
        <a:lstStyle/>
        <a:p>
          <a:endParaRPr lang="ru-RU"/>
        </a:p>
      </dgm:t>
    </dgm:pt>
    <dgm:pt modelId="{303C891B-09E3-440F-8BBD-34770C7CC5C5}" type="pres">
      <dgm:prSet presAssocID="{788DA5BC-5C1D-4F9E-8C07-7198B2E4BEA1}" presName="nodeFollowingNodes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421741-7970-4275-83F4-162B480A9B74}" type="pres">
      <dgm:prSet presAssocID="{06381E2A-94EA-44FC-B2E4-81429CD438D5}" presName="nodeFollowingNodes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789F8C-59F6-4F2F-87B6-D82AD57708F9}" type="pres">
      <dgm:prSet presAssocID="{2C14D655-B0FA-4A6F-8980-4EA618E29E53}" presName="nodeFollowingNodes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33EC14-3A8F-4E1C-A1C1-45F14ABCA0BC}" type="pres">
      <dgm:prSet presAssocID="{3A188138-D44C-4A80-BF9A-208434A0F6B5}" presName="nodeFollowingNodes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9CE9314-74D5-4187-9E61-4FC61019CBB9}" srcId="{B63CB23B-28AC-4626-8635-527B4CD0322F}" destId="{2C14D655-B0FA-4A6F-8980-4EA618E29E53}" srcOrd="3" destOrd="0" parTransId="{3FD03EB8-0E2F-4E1A-A282-CB147AA71ED0}" sibTransId="{EDF7FE13-2264-4533-892F-7ECA135BA3C1}"/>
    <dgm:cxn modelId="{A035C0B2-85FE-4EAC-8F32-99E5AAFC04C5}" type="presOf" srcId="{C42C52AB-80F0-4AE8-A23D-CB7B40BAB53F}" destId="{3F96892F-B2AD-49B2-9478-E763A3AC5F3B}" srcOrd="0" destOrd="0" presId="urn:microsoft.com/office/officeart/2005/8/layout/cycle3"/>
    <dgm:cxn modelId="{F2D9BF06-85A0-444B-80C6-7D6323DAC1EE}" type="presOf" srcId="{B63CB23B-28AC-4626-8635-527B4CD0322F}" destId="{438E54A7-1ACE-4B59-9F9A-E3A450D62489}" srcOrd="0" destOrd="0" presId="urn:microsoft.com/office/officeart/2005/8/layout/cycle3"/>
    <dgm:cxn modelId="{21B3CD3E-E9C6-49A8-BAD3-58B7FC5B5AA8}" type="presOf" srcId="{8ABA38EB-8874-4E09-80E5-D89C4796CA89}" destId="{38753A29-BCA4-4929-AFF9-2C4CBBD9B575}" srcOrd="0" destOrd="0" presId="urn:microsoft.com/office/officeart/2005/8/layout/cycle3"/>
    <dgm:cxn modelId="{7CFC1E6C-7609-44C8-9ECD-67A7E67B37C2}" srcId="{B63CB23B-28AC-4626-8635-527B4CD0322F}" destId="{3A188138-D44C-4A80-BF9A-208434A0F6B5}" srcOrd="4" destOrd="0" parTransId="{03CB6A43-6978-4F90-A58A-ECD220A4BD8F}" sibTransId="{0C02AFDE-E6DE-4809-AE9A-30183669B27B}"/>
    <dgm:cxn modelId="{67AD2C9B-A0DC-4FA1-994F-277A07E1C89E}" type="presOf" srcId="{06381E2A-94EA-44FC-B2E4-81429CD438D5}" destId="{3A421741-7970-4275-83F4-162B480A9B74}" srcOrd="0" destOrd="0" presId="urn:microsoft.com/office/officeart/2005/8/layout/cycle3"/>
    <dgm:cxn modelId="{2DAF811D-9E0F-4F99-A9FF-C068807540B2}" type="presOf" srcId="{788DA5BC-5C1D-4F9E-8C07-7198B2E4BEA1}" destId="{303C891B-09E3-440F-8BBD-34770C7CC5C5}" srcOrd="0" destOrd="0" presId="urn:microsoft.com/office/officeart/2005/8/layout/cycle3"/>
    <dgm:cxn modelId="{3762DBAD-7A0E-4589-85DE-0C5DDFDBF829}" srcId="{B63CB23B-28AC-4626-8635-527B4CD0322F}" destId="{06381E2A-94EA-44FC-B2E4-81429CD438D5}" srcOrd="2" destOrd="0" parTransId="{0C1932C8-720C-4D6D-8BAD-5062DDEA4E04}" sibTransId="{25AB0A49-A794-48F6-B0FA-171A724AFBA9}"/>
    <dgm:cxn modelId="{00901610-B78C-490F-8E88-EFDA6A9445DA}" type="presOf" srcId="{2C14D655-B0FA-4A6F-8980-4EA618E29E53}" destId="{05789F8C-59F6-4F2F-87B6-D82AD57708F9}" srcOrd="0" destOrd="0" presId="urn:microsoft.com/office/officeart/2005/8/layout/cycle3"/>
    <dgm:cxn modelId="{EDCBE6F5-FD81-45F9-8554-1EC4BD30B0F0}" type="presOf" srcId="{3A188138-D44C-4A80-BF9A-208434A0F6B5}" destId="{8333EC14-3A8F-4E1C-A1C1-45F14ABCA0BC}" srcOrd="0" destOrd="0" presId="urn:microsoft.com/office/officeart/2005/8/layout/cycle3"/>
    <dgm:cxn modelId="{9E5A9348-F46A-4372-A98E-94000EF1A307}" srcId="{B63CB23B-28AC-4626-8635-527B4CD0322F}" destId="{788DA5BC-5C1D-4F9E-8C07-7198B2E4BEA1}" srcOrd="1" destOrd="0" parTransId="{6C3BA5DA-D811-483A-9112-DCADEA28D65E}" sibTransId="{6BD9F7B1-26E9-4ED7-BB8D-57074E31EC3C}"/>
    <dgm:cxn modelId="{BBCCAFA7-954F-421B-ACDD-07DCB8301564}" srcId="{B63CB23B-28AC-4626-8635-527B4CD0322F}" destId="{C42C52AB-80F0-4AE8-A23D-CB7B40BAB53F}" srcOrd="0" destOrd="0" parTransId="{B00B0BB2-E387-4716-A4B4-F281D9B02C1D}" sibTransId="{8ABA38EB-8874-4E09-80E5-D89C4796CA89}"/>
    <dgm:cxn modelId="{07F22B15-15D3-4E42-9CAC-8967611673BC}" type="presParOf" srcId="{438E54A7-1ACE-4B59-9F9A-E3A450D62489}" destId="{BFF3C5ED-8FE3-43DA-A9D1-2562ABF5961D}" srcOrd="0" destOrd="0" presId="urn:microsoft.com/office/officeart/2005/8/layout/cycle3"/>
    <dgm:cxn modelId="{097C5A42-5756-43FA-826C-5561DC393619}" type="presParOf" srcId="{BFF3C5ED-8FE3-43DA-A9D1-2562ABF5961D}" destId="{3F96892F-B2AD-49B2-9478-E763A3AC5F3B}" srcOrd="0" destOrd="0" presId="urn:microsoft.com/office/officeart/2005/8/layout/cycle3"/>
    <dgm:cxn modelId="{53EBC311-6A06-49D6-AC3E-275D544D540E}" type="presParOf" srcId="{BFF3C5ED-8FE3-43DA-A9D1-2562ABF5961D}" destId="{38753A29-BCA4-4929-AFF9-2C4CBBD9B575}" srcOrd="1" destOrd="0" presId="urn:microsoft.com/office/officeart/2005/8/layout/cycle3"/>
    <dgm:cxn modelId="{C36EFAB2-B9A5-40B6-AB8C-6447C59AB939}" type="presParOf" srcId="{BFF3C5ED-8FE3-43DA-A9D1-2562ABF5961D}" destId="{303C891B-09E3-440F-8BBD-34770C7CC5C5}" srcOrd="2" destOrd="0" presId="urn:microsoft.com/office/officeart/2005/8/layout/cycle3"/>
    <dgm:cxn modelId="{7209D3C6-F192-4CFC-A7CD-ADDF0E69A1EA}" type="presParOf" srcId="{BFF3C5ED-8FE3-43DA-A9D1-2562ABF5961D}" destId="{3A421741-7970-4275-83F4-162B480A9B74}" srcOrd="3" destOrd="0" presId="urn:microsoft.com/office/officeart/2005/8/layout/cycle3"/>
    <dgm:cxn modelId="{663CB452-645B-4EA6-B927-363C1DEAC979}" type="presParOf" srcId="{BFF3C5ED-8FE3-43DA-A9D1-2562ABF5961D}" destId="{05789F8C-59F6-4F2F-87B6-D82AD57708F9}" srcOrd="4" destOrd="0" presId="urn:microsoft.com/office/officeart/2005/8/layout/cycle3"/>
    <dgm:cxn modelId="{47A2833B-F53A-47B3-9C2F-98DFB74AC17E}" type="presParOf" srcId="{BFF3C5ED-8FE3-43DA-A9D1-2562ABF5961D}" destId="{8333EC14-3A8F-4E1C-A1C1-45F14ABCA0BC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Группа 1"/>
      <dsp:cNvGrpSpPr/>
    </dsp:nvGrpSpPr>
    <dsp:grpSpPr>
      <a:xfrm>
        <a:off x="0" y="0"/>
        <a:ext cx="8648065" cy="5186045"/>
        <a:chOff x="0" y="0"/>
        <a:chExt cx="8648065" cy="5186045"/>
      </a:xfrm>
    </dsp:grpSpPr>
    <dsp:sp modelId="{38753A29-BCA4-4929-AFF9-2C4CBBD9B575}">
      <dsp:nvSpPr>
        <dsp:cNvPr id="4" name="Круговая стрелка 3"/>
        <dsp:cNvSpPr/>
      </dsp:nvSpPr>
      <dsp:spPr bwMode="white">
        <a:xfrm>
          <a:off x="1789689" y="6277"/>
          <a:ext cx="5068687" cy="5068687"/>
        </a:xfrm>
        <a:prstGeom prst="circularArrow">
          <a:avLst>
            <a:gd name="adj1" fmla="val 5000"/>
            <a:gd name="adj2" fmla="val 360000"/>
            <a:gd name="adj3" fmla="val 13718886"/>
            <a:gd name="adj4" fmla="val 17356971"/>
            <a:gd name="adj5" fmla="val 5500"/>
          </a:avLst>
        </a:prstGeom>
      </dsp:spPr>
      <dsp:style>
        <a:lnRef idx="0">
          <a:schemeClr val="dk1"/>
        </a:lnRef>
        <a:fillRef idx="1">
          <a:schemeClr val="accent4">
            <a:tint val="40000"/>
          </a:schemeClr>
        </a:fillRef>
        <a:effectRef idx="0">
          <a:scrgbClr r="0" g="0" b="0"/>
        </a:effectRef>
        <a:fontRef idx="minor"/>
      </dsp:style>
      <dsp:txXfrm>
        <a:off x="1789689" y="6277"/>
        <a:ext cx="5068687" cy="5068687"/>
      </dsp:txXfrm>
    </dsp:sp>
    <dsp:sp modelId="{3F96892F-B2AD-49B2-9478-E763A3AC5F3B}">
      <dsp:nvSpPr>
        <dsp:cNvPr id="3" name="Скругленный прямоугольник 2"/>
        <dsp:cNvSpPr/>
      </dsp:nvSpPr>
      <dsp:spPr bwMode="white">
        <a:xfrm>
          <a:off x="3109462" y="0"/>
          <a:ext cx="2429141" cy="1214570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4">
            <a:hueOff val="0"/>
            <a:satOff val="0"/>
            <a:lumOff val="0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68580" tIns="68580" rIns="68580" bIns="685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Организационные мероприятия</a:t>
          </a:r>
          <a:endParaRPr lang="en-US" sz="1800" b="1" i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09462" y="0"/>
        <a:ext cx="2429141" cy="1214570"/>
      </dsp:txXfrm>
    </dsp:sp>
    <dsp:sp modelId="{303C891B-09E3-440F-8BBD-34770C7CC5C5}">
      <dsp:nvSpPr>
        <dsp:cNvPr id="5" name="Скругленный прямоугольник 4"/>
        <dsp:cNvSpPr/>
      </dsp:nvSpPr>
      <dsp:spPr bwMode="white">
        <a:xfrm>
          <a:off x="5197390" y="1516968"/>
          <a:ext cx="2429141" cy="1214570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4">
            <a:hueOff val="-1125000"/>
            <a:satOff val="0"/>
            <a:lumOff val="4118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68580" tIns="68580" rIns="68580" bIns="685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Общие родительские собрания</a:t>
          </a:r>
          <a:endParaRPr lang="en-US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97390" y="1516968"/>
        <a:ext cx="2429141" cy="1214570"/>
      </dsp:txXfrm>
    </dsp:sp>
    <dsp:sp modelId="{3A421741-7970-4275-83F4-162B480A9B74}">
      <dsp:nvSpPr>
        <dsp:cNvPr id="6" name="Скругленный прямоугольник 5"/>
        <dsp:cNvSpPr/>
      </dsp:nvSpPr>
      <dsp:spPr bwMode="white">
        <a:xfrm>
          <a:off x="4399872" y="3971475"/>
          <a:ext cx="2429141" cy="1214570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4">
            <a:hueOff val="-2250000"/>
            <a:satOff val="0"/>
            <a:lumOff val="8235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53340" tIns="53340" rIns="53340" bIns="5334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Информирование родителей (законных представителей) о ходе образовательного процесса</a:t>
          </a:r>
          <a:endParaRPr lang="en-US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99872" y="3971475"/>
        <a:ext cx="2429141" cy="1214570"/>
      </dsp:txXfrm>
    </dsp:sp>
    <dsp:sp modelId="{05789F8C-59F6-4F2F-87B6-D82AD57708F9}">
      <dsp:nvSpPr>
        <dsp:cNvPr id="7" name="Скругленный прямоугольник 6"/>
        <dsp:cNvSpPr/>
      </dsp:nvSpPr>
      <dsp:spPr bwMode="white">
        <a:xfrm>
          <a:off x="1819052" y="3971475"/>
          <a:ext cx="2429141" cy="1214570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4">
            <a:hueOff val="-3375000"/>
            <a:satOff val="0"/>
            <a:lumOff val="12353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68580" tIns="68580" rIns="68580" bIns="685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Привлечение родителей к совместной деятельности </a:t>
          </a:r>
          <a:endParaRPr lang="en-US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19052" y="3971475"/>
        <a:ext cx="2429141" cy="1214570"/>
      </dsp:txXfrm>
    </dsp:sp>
    <dsp:sp modelId="{8333EC14-3A8F-4E1C-A1C1-45F14ABCA0BC}">
      <dsp:nvSpPr>
        <dsp:cNvPr id="8" name="Скругленный прямоугольник 7"/>
        <dsp:cNvSpPr/>
      </dsp:nvSpPr>
      <dsp:spPr bwMode="white">
        <a:xfrm>
          <a:off x="1021534" y="1516968"/>
          <a:ext cx="2429141" cy="1214570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4">
            <a:hueOff val="-4500000"/>
            <a:satOff val="0"/>
            <a:lumOff val="16471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68580" tIns="68580" rIns="68580" bIns="685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Педагогическое просвещение родителей</a:t>
          </a:r>
          <a:endParaRPr lang="en-US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21534" y="1516968"/>
        <a:ext cx="2429141" cy="12145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>
          <dgm:prSet csTypeId="urn:microsoft.com/office/officeart/2005/8/colors/accent6_5"/>
        </dgm:pt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dstNode" val="node1"/>
                <dgm:param type="connRout" val="longCurve"/>
                <dgm:param type="begPts" val="midR"/>
                <dgm:param type="endPts" val="midL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dstNode" val="node1"/>
                <dgm:param type="connRout" val="longCurve"/>
                <dgm:param type="begPts" val="midL"/>
                <dgm:param type="endPts" val="midR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dstNode" val="nodeFirstNode"/>
                      <dgm:param type="connRout" val="longCurve"/>
                      <dgm:param type="begPts" val="midR"/>
                      <dgm:param type="endPts" val="midL"/>
                    </dgm:alg>
                  </dgm:if>
                  <dgm:else name="Name15">
                    <dgm:alg type="conn">
                      <dgm:param type="dstNode" val="nodeFirstNode"/>
                      <dgm:param type="connRout" val="longCurve"/>
                      <dgm:param type="begPts" val="midL"/>
                      <dgm:param type="endPts" val="midR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5BF7E6-EFF3-48A2-8D38-CBFC2FA08992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1B9934-B696-459E-8C80-2797F921B9FF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0">
              <a:srgbClr val="00B050"/>
            </a:gs>
            <a:gs pos="0">
              <a:srgbClr val="00B050"/>
            </a:gs>
            <a:gs pos="34000">
              <a:srgbClr val="FFC000"/>
            </a:gs>
            <a:gs pos="63000">
              <a:srgbClr val="92D050"/>
            </a:gs>
            <a:gs pos="98000">
              <a:schemeClr val="accent6">
                <a:lumMod val="60000"/>
                <a:lumOff val="40000"/>
              </a:schemeClr>
            </a:gs>
            <a:gs pos="12000">
              <a:srgbClr val="FF0000"/>
            </a:gs>
            <a:gs pos="86000">
              <a:srgbClr val="3366FF"/>
            </a:gs>
          </a:gsLst>
          <a:lin ang="3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568"/>
            <a:ext cx="8229600" cy="114300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дошкольное образовательное учреждение </a:t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«Детский сад «Золотой ключик»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32840" y="1988820"/>
            <a:ext cx="7068820" cy="476821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77597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взаимодействия с семьей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</p:nvPr>
        </p:nvGraphicFramePr>
        <p:xfrm>
          <a:off x="353060" y="1417955"/>
          <a:ext cx="8648065" cy="51860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Приоритетные направления на 2026-2030г.г.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1295" y="1408430"/>
            <a:ext cx="8772525" cy="4718050"/>
          </a:xfrm>
        </p:spPr>
        <p:txBody>
          <a:bodyPr>
            <a:normAutofit fontScale="25000"/>
          </a:bodyPr>
          <a:lstStyle/>
          <a:p>
            <a:pPr marL="0" lvl="0" indent="0" algn="just">
              <a:buFont typeface="Wingdings" panose="05000000000000000000" pitchFamily="2" charset="2"/>
              <a:buNone/>
            </a:pP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 «Современному ребенку - современный педагог»</a:t>
            </a:r>
            <a:r>
              <a:rPr lang="ru-RU" alt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 на развитие педагогических методов и подходов, которые соответствуют современным требованиям и интересам детей. </a:t>
            </a:r>
            <a:endParaRPr lang="en-US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Font typeface="Wingdings" panose="05000000000000000000" pitchFamily="2" charset="2"/>
              <a:buNone/>
            </a:pP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  создание эффективной образовательной среды, которая позволит современным детям развиваться в соответствии с их интересами и потребностями, а современным педагогам - применять инновационные методы обучения и воспитания.</a:t>
            </a:r>
            <a:endParaRPr lang="en-US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Font typeface="Wingdings" panose="05000000000000000000" pitchFamily="2" charset="2"/>
              <a:buNone/>
            </a:pP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endParaRPr lang="en-US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Font typeface="Wingdings" panose="05000000000000000000" pitchFamily="2" charset="2"/>
              <a:buNone/>
            </a:pP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Обеспечить условия для непрерывного и системного повышения квалификации педагогов, на основе использования современных цифровых технологий.</a:t>
            </a:r>
            <a:endParaRPr lang="en-US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Font typeface="Wingdings" panose="05000000000000000000" pitchFamily="2" charset="2"/>
              <a:buNone/>
            </a:pP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Способствовать освоению и использованию   современных развивающих технологий, способов и приёмов организации образовательного пространства. </a:t>
            </a:r>
            <a:endParaRPr lang="en-US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Font typeface="Wingdings" panose="05000000000000000000" pitchFamily="2" charset="2"/>
              <a:buNone/>
            </a:pP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 Обеспечить качественное методическое сопровождение развития и саморазвития педагогов в условиях инновационной деятельности, участия в профессиональных ассоциациях, программах обмена опыта лучшими практиками. </a:t>
            </a:r>
            <a:endParaRPr lang="en-US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Font typeface="Wingdings" panose="05000000000000000000" pitchFamily="2" charset="2"/>
              <a:buNone/>
            </a:pP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Ожидаемые результаты:</a:t>
            </a:r>
            <a:endParaRPr lang="en-US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Font typeface="Wingdings" panose="05000000000000000000" pitchFamily="2" charset="2"/>
              <a:buNone/>
            </a:pP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Педагоги умеют использовать образовательные технологии в учебном процессе, что способствует более глубокому вовлечению детей в обучение.</a:t>
            </a:r>
            <a:endParaRPr lang="en-US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Font typeface="Wingdings" panose="05000000000000000000" pitchFamily="2" charset="2"/>
              <a:buNone/>
            </a:pP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Укрепится взаимодействие между различными участниками образовательного процесса, что приведет к более гармоничной и эффективной образовательной среде. </a:t>
            </a:r>
            <a:endParaRPr lang="en-US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Font typeface="Wingdings" panose="05000000000000000000" pitchFamily="2" charset="2"/>
              <a:buNone/>
            </a:pP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Повышение квалификации и профессионализма  педагогов может способствовать улучшению восприятия профессии в обществе, привлечению в отрасль новых специалистов.</a:t>
            </a:r>
            <a:endParaRPr lang="en-US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Приоритетные направления на 2026-2030г.г.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1295" y="1408430"/>
            <a:ext cx="8772525" cy="4718050"/>
          </a:xfrm>
        </p:spPr>
        <p:txBody>
          <a:bodyPr>
            <a:normAutofit fontScale="25000"/>
          </a:bodyPr>
          <a:lstStyle/>
          <a:p>
            <a:pPr marL="0" lvl="0" indent="0" algn="just">
              <a:buFont typeface="Wingdings" panose="05000000000000000000" pitchFamily="2" charset="2"/>
              <a:buNone/>
            </a:pP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  «Комфортный детский сад» направлен на улучшение условий   детского сада, что поможет снизить уровень стресса у детей и обеспечит их полноценное развитие.</a:t>
            </a: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Font typeface="Wingdings" panose="05000000000000000000" pitchFamily="2" charset="2"/>
              <a:buNone/>
            </a:pP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 создание индивидуального и стильного облика дошкольного учреждения, соответствующего общим интересам воспитанников, родителей, общественности, позволяющего полноценно организовать свободную деятельность детей на всей территории детского сада.</a:t>
            </a: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Font typeface="Wingdings" panose="05000000000000000000" pitchFamily="2" charset="2"/>
              <a:buNone/>
            </a:pP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 </a:t>
            </a: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Font typeface="Wingdings" panose="05000000000000000000" pitchFamily="2" charset="2"/>
              <a:buNone/>
            </a:pP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1.Создать условия для безопасного и психологически комфортного пребывания детей.</a:t>
            </a: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Font typeface="Wingdings" panose="05000000000000000000" pitchFamily="2" charset="2"/>
              <a:buNone/>
            </a:pP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2.Повысить психологическую культуру      педагогов и их деятельность по укреплению и сохранению психологического здоровья всех участников образовательной деятельности.</a:t>
            </a: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Font typeface="Wingdings" panose="05000000000000000000" pitchFamily="2" charset="2"/>
              <a:buNone/>
            </a:pP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3.Изучить и внедрить в практику новые подходы к организации развивающей предметно-пространственной среды, обеспечивающие полноценное развитие дошкольников.</a:t>
            </a: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Font typeface="Wingdings" panose="05000000000000000000" pitchFamily="2" charset="2"/>
              <a:buNone/>
            </a:pP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4.Создать условия для благоприятного климата взаимодействия с родителями и родителями между собой</a:t>
            </a: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Font typeface="Wingdings" panose="05000000000000000000" pitchFamily="2" charset="2"/>
              <a:buNone/>
            </a:pP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Ожидаемые результаты:</a:t>
            </a: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Font typeface="Wingdings" panose="05000000000000000000" pitchFamily="2" charset="2"/>
              <a:buNone/>
            </a:pP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Увеличение детей, посещающих детский сад. Привлечение большого числа детей и семей через качественное образование, уютную атмосферу и интересные мероприятия.</a:t>
            </a: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Font typeface="Wingdings" panose="05000000000000000000" pitchFamily="2" charset="2"/>
              <a:buNone/>
            </a:pP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Создана современная развивающая среда,   стимулирующая  детскую активность, разностороннее развитие и  успешную социализацию ребенка в обществе.</a:t>
            </a: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Font typeface="Wingdings" panose="05000000000000000000" pitchFamily="2" charset="2"/>
              <a:buNone/>
            </a:pP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Положительная репутация. Сформирован имидж детского сада как современного и надежного образовательного учреждения.</a:t>
            </a: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Приоритетные направления на 2026-2030г.г.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1295" y="1408430"/>
            <a:ext cx="8772525" cy="4718050"/>
          </a:xfrm>
        </p:spPr>
        <p:txBody>
          <a:bodyPr>
            <a:normAutofit fontScale="25000"/>
          </a:bodyPr>
          <a:lstStyle/>
          <a:p>
            <a:pPr marL="0" lvl="0" indent="0" algn="just">
              <a:buFont typeface="Wingdings" panose="05000000000000000000" pitchFamily="2" charset="2"/>
              <a:buNone/>
            </a:pP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 «Юные друзья природы!» направлен на обеспечение сформированности у  всех участников образовательного процесса целостного взгляда на природу и место человека в ней, экологической грамотности, способности любить окружающий мир и бережно относиться к нему.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Font typeface="Wingdings" panose="05000000000000000000" pitchFamily="2" charset="2"/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создание условий для построения инновационной модели взаимодействия участников образовательного пространства по формированию   основ экологического сознания. 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Font typeface="Wingdings" panose="05000000000000000000" pitchFamily="2" charset="2"/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Font typeface="Wingdings" panose="05000000000000000000" pitchFamily="2" charset="2"/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1.Совершенствовать воспитательно-образовательный процесс для формирования у детей дошкольного возраста экологической культуры и осознанного отношения к окружающему миру через освоение и внедрение новых технологий воспитания и образования.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Font typeface="Wingdings" panose="05000000000000000000" pitchFamily="2" charset="2"/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2.Создать	современную экологоориентированную  развивающую предметно-пространственную среду в помещениях	и	на территории  дошкольного образовательного учреждения.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Font typeface="Wingdings" panose="05000000000000000000" pitchFamily="2" charset="2"/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3.Формировать  информационно-коммуникативные компетенции педагогических работников для обеспечения полноценного образования дошкольников   по вопросам экологического воспитания.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Font typeface="Wingdings" panose="05000000000000000000" pitchFamily="2" charset="2"/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4.Создавать условия для организации совместной   деятельности   с семьями воспитанников по вопросам экологического воспитания детей дошкольного возраста. 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Font typeface="Wingdings" panose="05000000000000000000" pitchFamily="2" charset="2"/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Ожидаемые результаты: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Font typeface="Wingdings" panose="05000000000000000000" pitchFamily="2" charset="2"/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Создание методических материалов и рекомендаций для других учреждений на основе успешного опыта реализации проекта.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Font typeface="Wingdings" panose="05000000000000000000" pitchFamily="2" charset="2"/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Подготовка и повышение квалификации воспитателей и педагогов по вопросам экологического воспитания, что позволит им эффективно внедрять экологические практики в образовательный процесс.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Font typeface="Wingdings" panose="05000000000000000000" pitchFamily="2" charset="2"/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Долгосрочные изменения в поведении детей и их семей в отношении экологии, что может привести к формированию экологически ответственного поколения. 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1765"/>
            <a:ext cx="8229600" cy="91821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Приоритетные направления на 2026-2030г.г.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315" y="1268730"/>
            <a:ext cx="9017000" cy="4718050"/>
          </a:xfrm>
        </p:spPr>
        <p:txBody>
          <a:bodyPr>
            <a:normAutofit fontScale="25000"/>
          </a:bodyPr>
          <a:lstStyle/>
          <a:p>
            <a:pPr marL="0" lvl="0" indent="0" algn="just">
              <a:buFont typeface="Wingdings" panose="05000000000000000000" pitchFamily="2" charset="2"/>
              <a:buNone/>
            </a:pP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 «Первые шаги к профессии» направлен на   формирование у детей эмоционально-положительного отношения к труду, профессиональному миру,  возможность предоставить детям личного взаимодействия с представителями различных профессий региона.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Font typeface="Wingdings" panose="05000000000000000000" pitchFamily="2" charset="2"/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создание мотивирующей профориентационной образовательной среды для освоения ребенком социокультурного опыта с учетом его возрастных особенностей, формирование которого обеспечит ему ценностное отношение к профессиям взрослого и, так или иначе, повлияет на выбор профессии в будущем.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Font typeface="Wingdings" panose="05000000000000000000" pitchFamily="2" charset="2"/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Font typeface="Wingdings" panose="05000000000000000000" pitchFamily="2" charset="2"/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1.сформировать у детей эмоциональное отношение к профессиональному миру и создать максимально разнообразную палитру впечатлений о мире профессий.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Font typeface="Wingdings" panose="05000000000000000000" pitchFamily="2" charset="2"/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2.Наполнить развивающую предметно-пространственную среду МБДОУ профориентационным содержанием с учетом условий, в которых осуществляется образовательная деятельность.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Font typeface="Wingdings" panose="05000000000000000000" pitchFamily="2" charset="2"/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3.Разработать систему сетевого взаимодействия и социального партнерства с учреждениями, организациями и предприятиями г.  Тамбова по ранней профориентации дошкольников.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Font typeface="Wingdings" panose="05000000000000000000" pitchFamily="2" charset="2"/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4.Повысить мотивацию родителей воспитанников через эффективные формы взаимодействия с семьей в вопросах профориентации дошкольников.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Font typeface="Wingdings" panose="05000000000000000000" pitchFamily="2" charset="2"/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Ожидаемые результаты: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Font typeface="Wingdings" panose="05000000000000000000" pitchFamily="2" charset="2"/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Раннее развитие у детей интересов и склонностей, что поспособствует подготовки к выбору будущей профессии.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Font typeface="Wingdings" panose="05000000000000000000" pitchFamily="2" charset="2"/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Создание методических материалов и рекомендаций для других учреждений на основе успешного опыта реализации проекта.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Font typeface="Wingdings" panose="05000000000000000000" pitchFamily="2" charset="2"/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Повышение уровня профессионального мастерства педагогов детского сада, обобщение педагогического опыта работы по данному направлению.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Font typeface="Wingdings" panose="05000000000000000000" pitchFamily="2" charset="2"/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Взаимодействие с социальными партнёрами  поможет расширить профориентационный кругозор дошкольников, приобщение их к трудовому наследию общества, воспитанию социальных навыков и компетенций.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Font typeface="Wingdings" panose="05000000000000000000" pitchFamily="2" charset="2"/>
              <a:buNone/>
            </a:pP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/>
          <p:nvPr>
            <p:ph type="title"/>
          </p:nvPr>
        </p:nvSpPr>
        <p:spPr>
          <a:xfrm>
            <a:off x="457200" y="274955"/>
            <a:ext cx="8229600" cy="927100"/>
          </a:xfrm>
        </p:spPr>
        <p:txBody>
          <a:bodyPr>
            <a:noAutofit/>
          </a:bodyPr>
          <a:p>
            <a:r>
              <a:rPr lang="ru-RU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об общеобразовательной организации</a:t>
            </a:r>
            <a:endParaRPr lang="ru-RU" altLang="en-US" sz="32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Текстовое поле 7"/>
          <p:cNvSpPr txBox="1"/>
          <p:nvPr/>
        </p:nvSpPr>
        <p:spPr>
          <a:xfrm>
            <a:off x="323215" y="1202055"/>
            <a:ext cx="8728710" cy="879983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ru-RU" altLang="en-US" b="1"/>
              <a:t>Полное название:</a:t>
            </a:r>
            <a:endParaRPr lang="ru-RU" altLang="en-US" b="1"/>
          </a:p>
          <a:p>
            <a:r>
              <a:rPr lang="ru-RU" altLang="en-US"/>
              <a:t>Муниципальное бюджетное дошкольное образовательное учреждение «Детский сад «Золотой ключик»  </a:t>
            </a:r>
            <a:endParaRPr lang="ru-RU" altLang="en-US"/>
          </a:p>
          <a:p>
            <a:r>
              <a:rPr lang="ru-RU" altLang="en-US" b="1"/>
              <a:t>Сокращенное:</a:t>
            </a:r>
            <a:endParaRPr lang="ru-RU" altLang="en-US" b="1"/>
          </a:p>
          <a:p>
            <a:r>
              <a:rPr lang="ru-RU" altLang="en-US"/>
              <a:t>МБДОУ «Детский сад «Золотой ключик»    </a:t>
            </a:r>
            <a:endParaRPr lang="ru-RU" altLang="en-US"/>
          </a:p>
          <a:p>
            <a:r>
              <a:rPr lang="ru-RU" altLang="en-US" b="1"/>
              <a:t>Год ввода в эксплуатацию</a:t>
            </a:r>
            <a:r>
              <a:rPr lang="ru-RU" altLang="en-US"/>
              <a:t> - 1971 г.</a:t>
            </a:r>
            <a:endParaRPr lang="ru-RU" altLang="en-US"/>
          </a:p>
          <a:p>
            <a:r>
              <a:rPr lang="ru-RU" altLang="en-US" b="1"/>
              <a:t>Учредитель</a:t>
            </a:r>
            <a:r>
              <a:rPr lang="ru-RU" altLang="en-US"/>
              <a:t> - Администрация города Тамбова.</a:t>
            </a:r>
            <a:endParaRPr lang="ru-RU" altLang="en-US"/>
          </a:p>
          <a:p>
            <a:r>
              <a:rPr lang="ru-RU" altLang="en-US" b="1"/>
              <a:t>Лицензия</a:t>
            </a:r>
            <a:r>
              <a:rPr lang="ru-RU" altLang="en-US"/>
              <a:t> на право осуществления образовательной деятельности по основной и дополнительной образовательным программам,  с приложением, выдана управлением   образования  и  науки  Тамбовской   области </a:t>
            </a:r>
            <a:endParaRPr lang="ru-RU" altLang="en-US"/>
          </a:p>
          <a:p>
            <a:r>
              <a:rPr lang="ru-RU" altLang="en-US"/>
              <a:t>26  августа  2015  г. № 18/197</a:t>
            </a:r>
            <a:endParaRPr lang="ru-RU" altLang="en-US"/>
          </a:p>
          <a:p>
            <a:r>
              <a:rPr lang="ru-RU" altLang="en-US" b="1"/>
              <a:t>Юридический адрес:</a:t>
            </a:r>
            <a:r>
              <a:rPr lang="ru-RU" altLang="en-US"/>
              <a:t>  392020, г. Тамбов, ул. Пензенская, д.26</a:t>
            </a:r>
            <a:endParaRPr lang="ru-RU" altLang="en-US"/>
          </a:p>
          <a:p>
            <a:r>
              <a:rPr lang="ru-RU" altLang="en-US" b="1"/>
              <a:t>Телефоны:</a:t>
            </a:r>
            <a:r>
              <a:rPr lang="ru-RU" altLang="en-US"/>
              <a:t> (4752)56-14-23; (4752)53-21-23;</a:t>
            </a:r>
            <a:endParaRPr lang="ru-RU" altLang="en-US"/>
          </a:p>
          <a:p>
            <a:r>
              <a:rPr lang="ru-RU" altLang="en-US" b="1"/>
              <a:t>Адрес электронной почты:</a:t>
            </a:r>
            <a:r>
              <a:rPr lang="ru-RU" altLang="en-US"/>
              <a:t> ds106@city.tambov.gov.ru </a:t>
            </a:r>
            <a:endParaRPr lang="ru-RU" altLang="en-US"/>
          </a:p>
          <a:p>
            <a:r>
              <a:rPr lang="ru-RU" altLang="en-US" b="1"/>
              <a:t>Адрес официального сайта в сети Интернет:</a:t>
            </a:r>
            <a:endParaRPr lang="ru-RU" altLang="en-US" b="1"/>
          </a:p>
          <a:p>
            <a:r>
              <a:rPr lang="ru-RU" altLang="en-US"/>
              <a:t>https://ds-zolotoj-klyuchik-tambov-r68.gosweb.gosuslugi.ru</a:t>
            </a:r>
            <a:endParaRPr lang="ru-RU" altLang="en-US"/>
          </a:p>
          <a:p>
            <a:pPr marL="0" indent="0" defTabSz="266700">
              <a:spcBef>
                <a:spcPct val="0"/>
              </a:spcBef>
              <a:spcAft>
                <a:spcPct val="0"/>
              </a:spcAft>
            </a:pPr>
            <a:r>
              <a:rPr b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Режим работы детского сада:</a:t>
            </a:r>
            <a:r>
              <a:rPr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с 7.00 до 19.00. </a:t>
            </a:r>
            <a:endParaRPr>
              <a:solidFill>
                <a:srgbClr val="000000"/>
              </a:solidFill>
              <a:latin typeface="Times New Roman" panose="02020603050405020304"/>
              <a:ea typeface="Times New Roman" panose="02020603050405020304"/>
            </a:endParaRPr>
          </a:p>
          <a:p>
            <a:pPr marL="0" indent="0" defTabSz="266700">
              <a:spcBef>
                <a:spcPct val="0"/>
              </a:spcBef>
              <a:spcAft>
                <a:spcPct val="0"/>
              </a:spcAft>
            </a:pPr>
            <a:r>
              <a:rPr b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Выходные дни</a:t>
            </a:r>
            <a:r>
              <a:rPr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: суббота, воскресенье, праздничные дни.</a:t>
            </a:r>
            <a:endParaRPr>
              <a:solidFill>
                <a:srgbClr val="000000"/>
              </a:solidFill>
              <a:latin typeface="Times New Roman" panose="02020603050405020304"/>
              <a:ea typeface="Times New Roman" panose="02020603050405020304"/>
            </a:endParaRPr>
          </a:p>
          <a:p>
            <a:endParaRPr lang="ru-RU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Заголовок 18"/>
          <p:cNvSpPr>
            <a:spLocks noGrp="1"/>
          </p:cNvSpPr>
          <p:nvPr>
            <p:ph type="title"/>
          </p:nvPr>
        </p:nvSpPr>
        <p:spPr>
          <a:xfrm flipH="1">
            <a:off x="297239" y="209602"/>
            <a:ext cx="8389561" cy="72724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Структурность групп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2076"/>
          </a:xfrm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467261" y="1304087"/>
            <a:ext cx="2304256" cy="914400"/>
          </a:xfrm>
          <a:prstGeom prst="rect">
            <a:avLst/>
          </a:prstGeom>
        </p:spPr>
        <p:style>
          <a:lnRef idx="2">
            <a:schemeClr val="accent5"/>
          </a:lnRef>
          <a:fillRef idx="2">
            <a:schemeClr val="accent5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 групп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95605" y="3573145"/>
            <a:ext cx="2392680" cy="1489075"/>
          </a:xfrm>
          <a:prstGeom prst="rect">
            <a:avLst/>
          </a:prstGeom>
          <a:effectLst/>
        </p:spPr>
        <p:style>
          <a:lnRef idx="2">
            <a:schemeClr val="accent5"/>
          </a:lnRef>
          <a:fillRef idx="2">
            <a:schemeClr val="accent5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 группы  раннего возраста </a:t>
            </a:r>
            <a:endPara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от 1,5 до 3 лет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732270" y="3573145"/>
            <a:ext cx="2227580" cy="1409065"/>
          </a:xfrm>
          <a:prstGeom prst="rect">
            <a:avLst/>
          </a:prstGeom>
        </p:spPr>
        <p:style>
          <a:lnRef idx="2">
            <a:schemeClr val="accent5"/>
          </a:lnRef>
          <a:fillRef idx="2">
            <a:schemeClr val="accent5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группы комбинированной направленности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204210" y="3606800"/>
            <a:ext cx="2695575" cy="1388110"/>
          </a:xfrm>
          <a:prstGeom prst="rect">
            <a:avLst/>
          </a:prstGeom>
        </p:spPr>
        <p:style>
          <a:lnRef idx="2">
            <a:schemeClr val="accent5"/>
          </a:lnRef>
          <a:fillRef idx="2">
            <a:schemeClr val="accent5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5 групп общеразвивающей направленности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5420999" y="2240131"/>
            <a:ext cx="1234481" cy="12376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flipH="1">
            <a:off x="2435548" y="2239682"/>
            <a:ext cx="1368152" cy="1368152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911413" flipH="1">
            <a:off x="4187758" y="2391835"/>
            <a:ext cx="869609" cy="869609"/>
          </a:xfrm>
          <a:prstGeom prst="rect">
            <a:avLst/>
          </a:prstGeom>
        </p:spPr>
      </p:pic>
      <p:sp>
        <p:nvSpPr>
          <p:cNvPr id="20" name="Прямоугольник 19"/>
          <p:cNvSpPr/>
          <p:nvPr/>
        </p:nvSpPr>
        <p:spPr>
          <a:xfrm>
            <a:off x="1846040" y="5507876"/>
            <a:ext cx="504056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Воспитанников – 226</a:t>
            </a:r>
            <a:endParaRPr lang="ru-RU" dirty="0" smtClean="0">
              <a:solidFill>
                <a:schemeClr val="tx1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Детей с ОВЗ -17</a:t>
            </a:r>
            <a:endParaRPr lang="ru-RU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 работниках.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334645" y="1600200"/>
            <a:ext cx="8624570" cy="4526280"/>
          </a:xfrm>
        </p:spPr>
        <p:txBody>
          <a:bodyPr>
            <a:normAutofit fontScale="90000" lnSpcReduction="20000"/>
          </a:bodyPr>
          <a:lstStyle/>
          <a:p>
            <a:pPr marL="0" lvl="0" indent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ru-RU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Общее количество работников – 48 человек</a:t>
            </a:r>
            <a:endParaRPr lang="ru-RU" sz="28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них: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руководящих работников - 2 человека;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педагогических работников – 25 человек;   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воспитателей -18,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старший воспитатель-1,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учителя-логопеды -2,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музыкальный руководитель – 1,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педагог-психолог -1,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инструктор  по физической культуре -1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дополнительного образования-1.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административно-хозяйственный и учебно-вспомогательный персонал-21 человек.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е поле 1"/>
          <p:cNvSpPr txBox="1"/>
          <p:nvPr/>
        </p:nvSpPr>
        <p:spPr>
          <a:xfrm>
            <a:off x="622935" y="474980"/>
            <a:ext cx="8154670" cy="5827395"/>
          </a:xfrm>
          <a:prstGeom prst="rect">
            <a:avLst/>
          </a:prstGeom>
        </p:spPr>
        <p:txBody>
          <a:bodyPr>
            <a:noAutofit/>
          </a:bodyPr>
          <a:p>
            <a:pPr marL="0" indent="0" algn="ctr" defTabSz="266700"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</a:rPr>
              <a:t>Реализуемые образовательные программы:</a:t>
            </a:r>
            <a:endParaRPr sz="2400">
              <a:solidFill>
                <a:srgbClr val="000000"/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/>
            <a:r>
              <a:rPr sz="2400">
                <a:latin typeface="Times New Roman" panose="02020603050405020304"/>
                <a:ea typeface="Times New Roman" panose="02020603050405020304"/>
              </a:rPr>
              <a:t>- Образовательная программа дошкольного образования; </a:t>
            </a:r>
            <a:endParaRPr sz="2400">
              <a:latin typeface="Times New Roman" panose="02020603050405020304"/>
              <a:ea typeface="Times New Roman" panose="02020603050405020304"/>
            </a:endParaRPr>
          </a:p>
          <a:p>
            <a:pPr algn="just" defTabSz="266700"/>
            <a:r>
              <a:rPr sz="2400">
                <a:latin typeface="Times New Roman" panose="02020603050405020304"/>
                <a:ea typeface="Times New Roman" panose="02020603050405020304"/>
              </a:rPr>
              <a:t>- Адаптированная  образовательная программа дошкольного образования для детей с тяжелыми нарушениями речи; </a:t>
            </a:r>
            <a:endParaRPr sz="2400">
              <a:latin typeface="Times New Roman" panose="02020603050405020304"/>
              <a:ea typeface="Times New Roman" panose="02020603050405020304"/>
            </a:endParaRPr>
          </a:p>
          <a:p>
            <a:pPr algn="just" defTabSz="266700"/>
            <a:r>
              <a:rPr sz="2400">
                <a:latin typeface="Times New Roman" panose="02020603050405020304"/>
                <a:ea typeface="Times New Roman" panose="02020603050405020304"/>
              </a:rPr>
              <a:t>- Адаптированная  образовательная программа дошкольного образования для детей с задержкой психического развития; </a:t>
            </a:r>
            <a:endParaRPr sz="2400">
              <a:latin typeface="Times New Roman" panose="02020603050405020304"/>
              <a:ea typeface="Times New Roman" panose="02020603050405020304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sz="2400">
                <a:latin typeface="Times New Roman" panose="02020603050405020304"/>
                <a:ea typeface="Times New Roman" panose="02020603050405020304"/>
              </a:rPr>
              <a:t>- Дополнительные общеразвивающие образовательные программы дошкольного образования.</a:t>
            </a:r>
            <a:endParaRPr sz="2400">
              <a:latin typeface="Times New Roman" panose="02020603050405020304"/>
              <a:ea typeface="Times New Roman" panose="02020603050405020304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sz="2400" b="1">
                <a:latin typeface="Times New Roman" panose="02020603050405020304"/>
                <a:ea typeface="Times New Roman" panose="02020603050405020304"/>
              </a:rPr>
              <a:t>Учреждение предоставляет дополнительные платные образовательные услуги: </a:t>
            </a:r>
            <a:endParaRPr sz="2400">
              <a:latin typeface="Times New Roman" panose="02020603050405020304"/>
              <a:ea typeface="Times New Roman" panose="02020603050405020304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sz="2400">
                <a:latin typeface="Times New Roman" panose="02020603050405020304"/>
                <a:ea typeface="Times New Roman" panose="02020603050405020304"/>
              </a:rPr>
              <a:t>- обучение хореографии;</a:t>
            </a:r>
            <a:endParaRPr sz="2400">
              <a:latin typeface="Times New Roman" panose="02020603050405020304"/>
              <a:ea typeface="Times New Roman" panose="02020603050405020304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sz="2400">
                <a:latin typeface="Times New Roman" panose="02020603050405020304"/>
                <a:ea typeface="Times New Roman" panose="02020603050405020304"/>
              </a:rPr>
              <a:t>- обучение рисованию;</a:t>
            </a:r>
            <a:endParaRPr sz="2400">
              <a:latin typeface="Times New Roman" panose="02020603050405020304"/>
              <a:ea typeface="Times New Roman" panose="02020603050405020304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sz="2400">
                <a:latin typeface="Times New Roman" panose="02020603050405020304"/>
                <a:ea typeface="Times New Roman" panose="02020603050405020304"/>
              </a:rPr>
              <a:t>- детский фитнес;</a:t>
            </a:r>
            <a:endParaRPr sz="2400">
              <a:latin typeface="Times New Roman" panose="02020603050405020304"/>
              <a:ea typeface="Times New Roman" panose="02020603050405020304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sz="2400">
                <a:latin typeface="Times New Roman" panose="02020603050405020304"/>
                <a:ea typeface="Times New Roman" panose="02020603050405020304"/>
              </a:rPr>
              <a:t>- услуги психологической помощи.</a:t>
            </a:r>
            <a:endParaRPr sz="2400">
              <a:latin typeface="Times New Roman" panose="02020603050405020304"/>
              <a:ea typeface="Times New Roman" panose="02020603050405020304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е поле 1"/>
          <p:cNvSpPr txBox="1"/>
          <p:nvPr/>
        </p:nvSpPr>
        <p:spPr>
          <a:xfrm>
            <a:off x="622935" y="189865"/>
            <a:ext cx="8154670" cy="966470"/>
          </a:xfrm>
          <a:prstGeom prst="rect">
            <a:avLst/>
          </a:prstGeom>
        </p:spPr>
        <p:txBody>
          <a:bodyPr>
            <a:noAutofit/>
          </a:bodyPr>
          <a:p>
            <a:pPr marL="0" indent="0" algn="ctr" defTabSz="266700">
              <a:spcBef>
                <a:spcPct val="0"/>
              </a:spcBef>
              <a:spcAft>
                <a:spcPct val="0"/>
              </a:spcAft>
            </a:pPr>
            <a:r>
              <a:rPr lang="ru-RU" sz="2400" b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</a:rPr>
              <a:t>   Социальные  партнеры</a:t>
            </a:r>
            <a:endParaRPr lang="ru-RU" sz="2400" b="1">
              <a:solidFill>
                <a:srgbClr val="000000"/>
              </a:solidFill>
              <a:latin typeface="Times New Roman" panose="02020603050405020304"/>
              <a:ea typeface="Times New Roman" panose="02020603050405020304"/>
            </a:endParaRPr>
          </a:p>
        </p:txBody>
      </p:sp>
      <p:sp>
        <p:nvSpPr>
          <p:cNvPr id="3" name="Текстовое поле 2"/>
          <p:cNvSpPr txBox="1"/>
          <p:nvPr/>
        </p:nvSpPr>
        <p:spPr>
          <a:xfrm>
            <a:off x="267970" y="739775"/>
            <a:ext cx="8669655" cy="611886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ru-R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-МБДОУ «Детский сад №7 «Золотая рыбка», МБДОУ «Детский сад №28 «Золотой петушок» - организация совместных праздников, конкурсов, мастер-классов;</a:t>
            </a:r>
            <a:endParaRPr lang="ru-RU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- МАОУ «Лицей № 28 имени Н.А.Рябова» -  преемственность дошкольного и начального школьного образования;</a:t>
            </a:r>
            <a:endParaRPr lang="ru-RU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- Областная детско-юношеская спортивная школа - занятия по различным видам спорта;</a:t>
            </a:r>
            <a:endParaRPr lang="ru-RU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-Библиотека им. И.В.Шамова - литературные и культурно-познавательные мероприятия;</a:t>
            </a:r>
            <a:endParaRPr lang="ru-RU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-Театральные студии (ООО «Артист», студенческий театр, «Вишневый сад») -  организация театральных постановок;</a:t>
            </a:r>
            <a:endParaRPr lang="ru-RU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-Тамбовское областное отделение «Всероссийское добровольное пожарное общество» профилактика пожарной безопасности;</a:t>
            </a:r>
            <a:endParaRPr lang="ru-RU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- Тамбовский областной краеведческий музей - знакомство детей с историей и традициями родного края; </a:t>
            </a:r>
            <a:endParaRPr lang="ru-RU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-Тамбовская областная картинная галерея - приобщение к миру искусства,  знакомство с произведениями живописи и графики;</a:t>
            </a:r>
            <a:endParaRPr lang="ru-RU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- Центр психолого-педагогической, медицинской и социальной помощи - помощь детям, испытывающим трудности в освоении   общеобразовательных программ.</a:t>
            </a:r>
            <a:endParaRPr lang="ru-RU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Текстовое поле 1"/>
          <p:cNvSpPr txBox="1"/>
          <p:nvPr/>
        </p:nvSpPr>
        <p:spPr>
          <a:xfrm>
            <a:off x="410845" y="59055"/>
            <a:ext cx="7802245" cy="6654165"/>
          </a:xfrm>
          <a:prstGeom prst="rect">
            <a:avLst/>
          </a:prstGeom>
        </p:spPr>
        <p:txBody>
          <a:bodyPr wrap="square">
            <a:noAutofit/>
          </a:bodyPr>
          <a:p>
            <a:pPr marL="0" indent="0" algn="ctr" defTabSz="266700">
              <a:spcBef>
                <a:spcPct val="0"/>
              </a:spcBef>
              <a:spcAft>
                <a:spcPct val="0"/>
              </a:spcAft>
            </a:pPr>
            <a:r>
              <a:rPr sz="2800" b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</a:rPr>
              <a:t>Материально-технические условия:</a:t>
            </a:r>
            <a:endParaRPr sz="2800" b="1">
              <a:solidFill>
                <a:srgbClr val="000000"/>
              </a:solidFill>
              <a:latin typeface="Times New Roman" panose="02020603050405020304"/>
              <a:ea typeface="Times New Roman" panose="02020603050405020304"/>
            </a:endParaRPr>
          </a:p>
          <a:p>
            <a:pPr algn="ctr" defTabSz="266700"/>
            <a:endParaRPr sz="1600">
              <a:latin typeface="Times New Roman" panose="02020603050405020304"/>
              <a:ea typeface="Times New Roman" panose="02020603050405020304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43205" y="692785"/>
            <a:ext cx="3894455" cy="3256280"/>
          </a:xfrm>
          <a:prstGeom prst="roundRect">
            <a:avLst/>
          </a:prstGeom>
        </p:spPr>
        <p:style>
          <a:lnRef idx="2">
            <a:schemeClr val="accent5"/>
          </a:lnRef>
          <a:fillRef idx="2">
            <a:schemeClr val="accent5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defTabSz="266700"/>
            <a:r>
              <a:rPr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  </a:t>
            </a:r>
            <a:r>
              <a:rPr b="1" i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Педагогический блок: </a:t>
            </a:r>
            <a:endParaRPr b="1" i="1">
              <a:solidFill>
                <a:schemeClr val="tx1"/>
              </a:solidFill>
              <a:latin typeface="Times New Roman" panose="02020603050405020304"/>
              <a:ea typeface="Times New Roman" panose="02020603050405020304"/>
            </a:endParaRPr>
          </a:p>
          <a:p>
            <a:pPr marL="0" indent="0" algn="ctr" defTabSz="266700">
              <a:spcBef>
                <a:spcPct val="0"/>
              </a:spcBef>
              <a:spcAft>
                <a:spcPct val="0"/>
              </a:spcAft>
            </a:pPr>
            <a:r>
              <a:rPr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- групповых ячеек – 11 </a:t>
            </a:r>
            <a:endParaRPr>
              <a:solidFill>
                <a:schemeClr val="tx1"/>
              </a:solidFill>
              <a:latin typeface="Times New Roman" panose="02020603050405020304"/>
              <a:ea typeface="Times New Roman" panose="02020603050405020304"/>
            </a:endParaRPr>
          </a:p>
          <a:p>
            <a:pPr marL="0" indent="0" algn="ctr" defTabSz="266700">
              <a:spcBef>
                <a:spcPct val="0"/>
              </a:spcBef>
              <a:spcAft>
                <a:spcPct val="0"/>
              </a:spcAft>
            </a:pPr>
            <a:r>
              <a:rPr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- физкультурный зал </a:t>
            </a:r>
            <a:endParaRPr>
              <a:solidFill>
                <a:schemeClr val="tx1"/>
              </a:solidFill>
              <a:latin typeface="Times New Roman" panose="02020603050405020304"/>
              <a:ea typeface="Times New Roman" panose="02020603050405020304"/>
            </a:endParaRPr>
          </a:p>
          <a:p>
            <a:pPr marL="0" indent="0" algn="ctr" defTabSz="266700">
              <a:spcBef>
                <a:spcPct val="0"/>
              </a:spcBef>
              <a:spcAft>
                <a:spcPct val="0"/>
              </a:spcAft>
            </a:pPr>
            <a:r>
              <a:rPr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- музыкальный зал </a:t>
            </a:r>
            <a:endParaRPr>
              <a:solidFill>
                <a:schemeClr val="tx1"/>
              </a:solidFill>
              <a:latin typeface="Times New Roman" panose="02020603050405020304"/>
              <a:ea typeface="Times New Roman" panose="02020603050405020304"/>
            </a:endParaRPr>
          </a:p>
          <a:p>
            <a:pPr marL="0" indent="0" algn="ctr" defTabSz="266700">
              <a:spcBef>
                <a:spcPct val="0"/>
              </a:spcBef>
              <a:spcAft>
                <a:spcPct val="0"/>
              </a:spcAft>
            </a:pPr>
            <a:r>
              <a:rPr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- студия речевого развития</a:t>
            </a:r>
            <a:endParaRPr>
              <a:solidFill>
                <a:schemeClr val="tx1"/>
              </a:solidFill>
              <a:latin typeface="Times New Roman" panose="02020603050405020304"/>
              <a:ea typeface="Times New Roman" panose="02020603050405020304"/>
            </a:endParaRPr>
          </a:p>
          <a:p>
            <a:pPr marL="0" indent="0" algn="ctr" defTabSz="266700">
              <a:spcBef>
                <a:spcPct val="0"/>
              </a:spcBef>
              <a:spcAft>
                <a:spcPct val="0"/>
              </a:spcAft>
            </a:pPr>
            <a:r>
              <a:rPr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- студия психологической помощи</a:t>
            </a:r>
            <a:endParaRPr>
              <a:solidFill>
                <a:schemeClr val="tx1"/>
              </a:solidFill>
              <a:latin typeface="Times New Roman" panose="02020603050405020304"/>
              <a:ea typeface="Times New Roman" panose="02020603050405020304"/>
            </a:endParaRPr>
          </a:p>
          <a:p>
            <a:pPr marL="0" indent="0" algn="ctr" defTabSz="266700">
              <a:spcBef>
                <a:spcPct val="0"/>
              </a:spcBef>
              <a:spcAft>
                <a:spcPct val="0"/>
              </a:spcAft>
            </a:pPr>
            <a:r>
              <a:rPr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- сенсорная комната</a:t>
            </a:r>
            <a:endParaRPr>
              <a:solidFill>
                <a:schemeClr val="tx1"/>
              </a:solidFill>
              <a:latin typeface="Times New Roman" panose="02020603050405020304"/>
              <a:ea typeface="Times New Roman" panose="02020603050405020304"/>
            </a:endParaRPr>
          </a:p>
          <a:p>
            <a:pPr marL="0" indent="0" algn="ctr" defTabSz="266700">
              <a:spcBef>
                <a:spcPct val="0"/>
              </a:spcBef>
              <a:spcAft>
                <a:spcPct val="0"/>
              </a:spcAft>
            </a:pPr>
            <a:r>
              <a:rPr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- студия вокала</a:t>
            </a:r>
            <a:endParaRPr>
              <a:solidFill>
                <a:schemeClr val="tx1"/>
              </a:solidFill>
              <a:latin typeface="Times New Roman" panose="02020603050405020304"/>
              <a:ea typeface="Times New Roman" panose="02020603050405020304"/>
            </a:endParaRPr>
          </a:p>
          <a:p>
            <a:pPr marL="0" indent="0" algn="ctr" defTabSz="266700">
              <a:spcBef>
                <a:spcPct val="0"/>
              </a:spcBef>
              <a:spcAft>
                <a:spcPct val="0"/>
              </a:spcAft>
            </a:pPr>
            <a:r>
              <a:rPr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- студия экологического воспитания</a:t>
            </a:r>
            <a:endParaRPr lang="ru-RU" altLang="en-US">
              <a:solidFill>
                <a:schemeClr val="tx1"/>
              </a:solidFill>
              <a:latin typeface="Times New Roman" panose="02020603050405020304"/>
              <a:ea typeface="Times New Roman" panose="02020603050405020304"/>
              <a:sym typeface="+mn-ea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679315" y="692785"/>
            <a:ext cx="3872230" cy="1188085"/>
          </a:xfrm>
          <a:prstGeom prst="roundRect">
            <a:avLst/>
          </a:prstGeom>
        </p:spPr>
        <p:style>
          <a:lnRef idx="2">
            <a:schemeClr val="accent5"/>
          </a:lnRef>
          <a:fillRef idx="2">
            <a:schemeClr val="accent5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defTabSz="266700"/>
            <a:r>
              <a:rPr b="1" i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Медицинский пункт:</a:t>
            </a:r>
            <a:endParaRPr b="1" i="1">
              <a:solidFill>
                <a:schemeClr val="tx1"/>
              </a:solidFill>
              <a:latin typeface="Times New Roman" panose="02020603050405020304"/>
              <a:ea typeface="Times New Roman" panose="02020603050405020304"/>
            </a:endParaRPr>
          </a:p>
          <a:p>
            <a:pPr algn="ctr" defTabSz="266700"/>
            <a:r>
              <a:rPr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-  кабинет врача  </a:t>
            </a:r>
            <a:endParaRPr>
              <a:solidFill>
                <a:schemeClr val="tx1"/>
              </a:solidFill>
              <a:latin typeface="Times New Roman" panose="02020603050405020304"/>
              <a:ea typeface="Times New Roman" panose="02020603050405020304"/>
            </a:endParaRPr>
          </a:p>
          <a:p>
            <a:pPr algn="ctr" defTabSz="266700"/>
            <a:r>
              <a:rPr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- процедурный кабинет </a:t>
            </a:r>
            <a:r>
              <a:rPr>
                <a:latin typeface="Times New Roman" panose="02020603050405020304"/>
                <a:ea typeface="Times New Roman" panose="02020603050405020304"/>
                <a:sym typeface="+mn-ea"/>
              </a:rPr>
              <a:t> </a:t>
            </a:r>
            <a:endParaRPr lang="ru-RU" altLang="en-US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787900" y="3789045"/>
            <a:ext cx="3726815" cy="2776220"/>
          </a:xfrm>
          <a:prstGeom prst="roundRect">
            <a:avLst/>
          </a:prstGeom>
        </p:spPr>
        <p:style>
          <a:lnRef idx="2">
            <a:schemeClr val="accent5"/>
          </a:lnRef>
          <a:fillRef idx="2">
            <a:schemeClr val="accent5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defTabSz="266700"/>
            <a:r>
              <a:rPr>
                <a:latin typeface="Times New Roman" panose="02020603050405020304"/>
                <a:ea typeface="Times New Roman" panose="02020603050405020304"/>
                <a:sym typeface="+mn-ea"/>
              </a:rPr>
              <a:t>	</a:t>
            </a:r>
            <a:r>
              <a:rPr b="1" i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На территории детского сада:</a:t>
            </a:r>
            <a:endParaRPr b="1" i="1">
              <a:solidFill>
                <a:schemeClr val="tx1"/>
              </a:solidFill>
              <a:latin typeface="Times New Roman" panose="02020603050405020304"/>
              <a:ea typeface="Times New Roman" panose="02020603050405020304"/>
            </a:endParaRPr>
          </a:p>
          <a:p>
            <a:pPr algn="ctr" defTabSz="266700"/>
            <a:r>
              <a:rPr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-   11 теневых навесов для прогулок </a:t>
            </a:r>
            <a:endParaRPr>
              <a:solidFill>
                <a:schemeClr val="tx1"/>
              </a:solidFill>
              <a:latin typeface="Times New Roman" panose="02020603050405020304"/>
              <a:ea typeface="Times New Roman" panose="02020603050405020304"/>
            </a:endParaRPr>
          </a:p>
          <a:p>
            <a:pPr algn="ctr" defTabSz="266700"/>
            <a:r>
              <a:rPr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-   спортивная площадка,  </a:t>
            </a:r>
            <a:endParaRPr>
              <a:solidFill>
                <a:schemeClr val="tx1"/>
              </a:solidFill>
              <a:latin typeface="Times New Roman" panose="02020603050405020304"/>
              <a:ea typeface="Times New Roman" panose="02020603050405020304"/>
            </a:endParaRPr>
          </a:p>
          <a:p>
            <a:pPr algn="ctr" defTabSz="266700"/>
            <a:r>
              <a:rPr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-  площадка ГИБДД</a:t>
            </a:r>
            <a:endParaRPr>
              <a:solidFill>
                <a:schemeClr val="tx1"/>
              </a:solidFill>
              <a:latin typeface="Times New Roman" panose="02020603050405020304"/>
              <a:ea typeface="Times New Roman" panose="02020603050405020304"/>
            </a:endParaRPr>
          </a:p>
          <a:p>
            <a:pPr algn="ctr" defTabSz="266700"/>
            <a:r>
              <a:rPr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-  хозяйственная зона (склад, овощехранилище) </a:t>
            </a:r>
            <a:endParaRPr>
              <a:solidFill>
                <a:schemeClr val="tx1"/>
              </a:solidFill>
              <a:latin typeface="Times New Roman" panose="02020603050405020304"/>
              <a:ea typeface="Times New Roman" panose="02020603050405020304"/>
            </a:endParaRPr>
          </a:p>
          <a:p>
            <a:pPr marL="0" indent="0" algn="ctr" defTabSz="266700">
              <a:spcBef>
                <a:spcPct val="0"/>
              </a:spcBef>
              <a:spcAft>
                <a:spcPct val="0"/>
              </a:spcAft>
            </a:pPr>
            <a:r>
              <a:rPr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-       цветники, деревья, кустарники.</a:t>
            </a:r>
            <a:endParaRPr lang="ru-RU" altLang="en-US">
              <a:solidFill>
                <a:schemeClr val="tx1"/>
              </a:solidFill>
              <a:latin typeface="Times New Roman" panose="02020603050405020304"/>
              <a:ea typeface="Times New Roman" panose="02020603050405020304"/>
              <a:sym typeface="+mn-ea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787900" y="2277110"/>
            <a:ext cx="3790950" cy="1127125"/>
          </a:xfrm>
          <a:prstGeom prst="roundRect">
            <a:avLst/>
          </a:prstGeom>
        </p:spPr>
        <p:style>
          <a:lnRef idx="2">
            <a:schemeClr val="accent5"/>
          </a:lnRef>
          <a:fillRef idx="2">
            <a:schemeClr val="accent5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defTabSz="266700"/>
            <a:r>
              <a:rPr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	</a:t>
            </a:r>
            <a:r>
              <a:rPr b="1" i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Хозяйственный блок:</a:t>
            </a:r>
            <a:r>
              <a:rPr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 </a:t>
            </a:r>
            <a:endParaRPr>
              <a:solidFill>
                <a:schemeClr val="tx1"/>
              </a:solidFill>
              <a:latin typeface="Times New Roman" panose="02020603050405020304"/>
              <a:ea typeface="Times New Roman" panose="02020603050405020304"/>
            </a:endParaRPr>
          </a:p>
          <a:p>
            <a:pPr algn="ctr" defTabSz="266700"/>
            <a:r>
              <a:rPr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-   пищеблок</a:t>
            </a:r>
            <a:endParaRPr>
              <a:solidFill>
                <a:schemeClr val="tx1"/>
              </a:solidFill>
              <a:latin typeface="Times New Roman" panose="02020603050405020304"/>
              <a:ea typeface="Times New Roman" panose="02020603050405020304"/>
            </a:endParaRPr>
          </a:p>
          <a:p>
            <a:pPr algn="ctr" defTabSz="266700"/>
            <a:r>
              <a:rPr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-   прачечная</a:t>
            </a:r>
            <a:endParaRPr lang="ru-RU" altLang="en-US">
              <a:solidFill>
                <a:schemeClr val="tx1"/>
              </a:solidFill>
              <a:latin typeface="Times New Roman" panose="02020603050405020304"/>
              <a:ea typeface="Times New Roman" panose="02020603050405020304"/>
              <a:sym typeface="+mn-ea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23215" y="4364990"/>
            <a:ext cx="3814445" cy="2078355"/>
          </a:xfrm>
          <a:prstGeom prst="roundRect">
            <a:avLst/>
          </a:prstGeom>
        </p:spPr>
        <p:style>
          <a:lnRef idx="2">
            <a:schemeClr val="accent5"/>
          </a:lnRef>
          <a:fillRef idx="2">
            <a:schemeClr val="accent5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defTabSz="266700"/>
            <a:r>
              <a:rPr b="1" i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Административный блок:</a:t>
            </a:r>
            <a:r>
              <a:rPr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 </a:t>
            </a:r>
            <a:endParaRPr>
              <a:solidFill>
                <a:schemeClr val="tx1"/>
              </a:solidFill>
              <a:latin typeface="Times New Roman" panose="02020603050405020304"/>
              <a:ea typeface="Times New Roman" panose="02020603050405020304"/>
            </a:endParaRPr>
          </a:p>
          <a:p>
            <a:pPr algn="ctr" defTabSz="266700"/>
            <a:r>
              <a:rPr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- кабинет  заведующего</a:t>
            </a:r>
            <a:endParaRPr>
              <a:solidFill>
                <a:schemeClr val="tx1"/>
              </a:solidFill>
              <a:latin typeface="Times New Roman" panose="02020603050405020304"/>
              <a:ea typeface="Times New Roman" panose="02020603050405020304"/>
            </a:endParaRPr>
          </a:p>
          <a:p>
            <a:pPr algn="ctr" defTabSz="266700"/>
            <a:r>
              <a:rPr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- кабинет заместителя заведующего и старшего воспитателя </a:t>
            </a:r>
            <a:endParaRPr>
              <a:solidFill>
                <a:schemeClr val="tx1"/>
              </a:solidFill>
              <a:latin typeface="Times New Roman" panose="02020603050405020304"/>
              <a:ea typeface="Times New Roman" panose="02020603050405020304"/>
            </a:endParaRPr>
          </a:p>
          <a:p>
            <a:pPr algn="ctr" defTabSz="266700"/>
            <a:r>
              <a:rPr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- кабинет делопроизводителя </a:t>
            </a:r>
            <a:endParaRPr lang="ru-RU" altLang="en-US">
              <a:solidFill>
                <a:schemeClr val="tx1"/>
              </a:solidFill>
              <a:latin typeface="Times New Roman" panose="02020603050405020304"/>
              <a:ea typeface="Times New Roman" panose="02020603050405020304"/>
              <a:sym typeface="+mn-e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Текстовое поле 1"/>
          <p:cNvSpPr txBox="1"/>
          <p:nvPr/>
        </p:nvSpPr>
        <p:spPr>
          <a:xfrm>
            <a:off x="467995" y="692785"/>
            <a:ext cx="7921625" cy="469900"/>
          </a:xfrm>
          <a:prstGeom prst="rect">
            <a:avLst/>
          </a:prstGeom>
        </p:spPr>
        <p:txBody>
          <a:bodyPr>
            <a:noAutofit/>
          </a:bodyPr>
          <a:p>
            <a:pPr marL="0" indent="0" algn="ctr" defTabSz="266700">
              <a:spcBef>
                <a:spcPct val="0"/>
              </a:spcBef>
              <a:spcAft>
                <a:spcPct val="0"/>
              </a:spcAft>
            </a:pPr>
            <a:r>
              <a:rPr sz="2400" b="1">
                <a:latin typeface="Times New Roman" panose="02020603050405020304"/>
                <a:ea typeface="Times New Roman" panose="02020603050405020304"/>
              </a:rPr>
              <a:t>Условия организации питания </a:t>
            </a:r>
            <a:r>
              <a:rPr sz="2800" b="1">
                <a:latin typeface="Times New Roman" panose="02020603050405020304"/>
                <a:ea typeface="Times New Roman" panose="02020603050405020304"/>
              </a:rPr>
              <a:t>воспитанников</a:t>
            </a:r>
            <a:endParaRPr sz="2800" b="1">
              <a:latin typeface="Times New Roman" panose="02020603050405020304"/>
              <a:ea typeface="Times New Roman" panose="02020603050405020304"/>
            </a:endParaRPr>
          </a:p>
        </p:txBody>
      </p:sp>
      <p:sp>
        <p:nvSpPr>
          <p:cNvPr id="3" name="Текстовое поле 2"/>
          <p:cNvSpPr txBox="1"/>
          <p:nvPr/>
        </p:nvSpPr>
        <p:spPr>
          <a:xfrm>
            <a:off x="622300" y="1659890"/>
            <a:ext cx="7962265" cy="4428490"/>
          </a:xfrm>
          <a:prstGeom prst="rect">
            <a:avLst/>
          </a:prstGeom>
        </p:spPr>
        <p:txBody>
          <a:bodyPr wrap="square">
            <a:noAutofit/>
          </a:bodyPr>
          <a:p>
            <a:pPr marL="0" indent="0" algn="l" defTabSz="266700">
              <a:spcBef>
                <a:spcPct val="0"/>
              </a:spcBef>
              <a:spcAft>
                <a:spcPct val="0"/>
              </a:spcAft>
            </a:pPr>
            <a:r>
              <a:rPr sz="2000">
                <a:latin typeface="Times New Roman" panose="02020603050405020304"/>
                <a:ea typeface="Times New Roman" panose="02020603050405020304"/>
              </a:rPr>
              <a:t>Для приготовления пищи в учреждении  функционирует  пищеблок, находящийся на первом  этаже здания, оборудованный необходимым технологическим, холодильным и моечным </a:t>
            </a:r>
            <a:r>
              <a:rPr lang="ru-RU" sz="2000">
                <a:latin typeface="Times New Roman" panose="02020603050405020304"/>
                <a:ea typeface="Times New Roman" panose="02020603050405020304"/>
                <a:sym typeface="+mn-ea"/>
              </a:rPr>
              <a:t>о</a:t>
            </a:r>
            <a:r>
              <a:rPr sz="2000">
                <a:latin typeface="Times New Roman" panose="02020603050405020304"/>
                <a:ea typeface="Times New Roman" panose="02020603050405020304"/>
                <a:sym typeface="+mn-ea"/>
              </a:rPr>
              <a:t>борудованием,  </a:t>
            </a:r>
            <a:endParaRPr sz="2000">
              <a:latin typeface="Times New Roman" panose="02020603050405020304"/>
              <a:ea typeface="Times New Roman" panose="02020603050405020304"/>
              <a:sym typeface="+mn-ea"/>
            </a:endParaRPr>
          </a:p>
          <a:p>
            <a:pPr marL="0" indent="0" algn="l" defTabSz="266700">
              <a:spcBef>
                <a:spcPct val="0"/>
              </a:spcBef>
              <a:spcAft>
                <a:spcPct val="0"/>
              </a:spcAft>
            </a:pPr>
            <a:r>
              <a:rPr sz="2000">
                <a:latin typeface="Times New Roman" panose="02020603050405020304"/>
                <a:ea typeface="Times New Roman" panose="02020603050405020304"/>
              </a:rPr>
              <a:t> работающий на сырье. </a:t>
            </a:r>
            <a:endParaRPr sz="2000">
              <a:latin typeface="Times New Roman" panose="02020603050405020304"/>
              <a:ea typeface="Times New Roman" panose="02020603050405020304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sz="2000">
                <a:latin typeface="Times New Roman" panose="02020603050405020304"/>
                <a:ea typeface="Times New Roman" panose="02020603050405020304"/>
              </a:rPr>
              <a:t>Приготовление пищи осуществляется из продуктов, закупаемых организацией по заключенным договорам. </a:t>
            </a:r>
            <a:endParaRPr sz="2000">
              <a:latin typeface="Times New Roman" panose="02020603050405020304"/>
              <a:ea typeface="Times New Roman" panose="02020603050405020304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sz="2000">
                <a:latin typeface="Times New Roman" panose="02020603050405020304"/>
                <a:ea typeface="Times New Roman" panose="02020603050405020304"/>
              </a:rPr>
              <a:t>В детском саду организовано 4- х разовое питание: 1 завтрак, 2 завтрак, обед,   полдник, которое осуществляется в помещениях групповых комнат. Питание   организовано в соответствии с утвержденным примерным меню,    с учетом физиологических потребностей в энергии и пищевых веществах для детей всех возрастных групп.</a:t>
            </a:r>
            <a:endParaRPr sz="2000">
              <a:latin typeface="Times New Roman" panose="02020603050405020304"/>
              <a:ea typeface="Times New Roman" panose="02020603050405020304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Текстовое поле 1"/>
          <p:cNvSpPr txBox="1"/>
          <p:nvPr/>
        </p:nvSpPr>
        <p:spPr>
          <a:xfrm>
            <a:off x="395605" y="188595"/>
            <a:ext cx="7921625" cy="469900"/>
          </a:xfrm>
          <a:prstGeom prst="rect">
            <a:avLst/>
          </a:prstGeom>
        </p:spPr>
        <p:txBody>
          <a:bodyPr>
            <a:noAutofit/>
          </a:bodyPr>
          <a:p>
            <a:pPr marL="0" indent="0" algn="ctr" defTabSz="266700">
              <a:spcBef>
                <a:spcPct val="0"/>
              </a:spcBef>
              <a:spcAft>
                <a:spcPct val="0"/>
              </a:spcAft>
            </a:pPr>
            <a:r>
              <a:rPr sz="2400" b="1">
                <a:latin typeface="Times New Roman" panose="02020603050405020304"/>
                <a:ea typeface="Times New Roman" panose="02020603050405020304"/>
              </a:rPr>
              <a:t>Условия </a:t>
            </a:r>
            <a:r>
              <a:rPr lang="ru-RU" sz="2400" b="1"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b="1">
                <a:latin typeface="Times New Roman" panose="02020603050405020304"/>
                <a:ea typeface="Times New Roman" panose="02020603050405020304"/>
              </a:rPr>
              <a:t> охраны здоровья воспитанников</a:t>
            </a:r>
            <a:endParaRPr sz="2400" b="1">
              <a:latin typeface="Times New Roman" panose="02020603050405020304"/>
              <a:ea typeface="Times New Roman" panose="02020603050405020304"/>
            </a:endParaRPr>
          </a:p>
        </p:txBody>
      </p:sp>
      <p:sp>
        <p:nvSpPr>
          <p:cNvPr id="3" name="Текстовое поле 2"/>
          <p:cNvSpPr txBox="1"/>
          <p:nvPr/>
        </p:nvSpPr>
        <p:spPr>
          <a:xfrm>
            <a:off x="395605" y="738505"/>
            <a:ext cx="8514080" cy="5691505"/>
          </a:xfrm>
          <a:prstGeom prst="rect">
            <a:avLst/>
          </a:prstGeom>
        </p:spPr>
        <p:txBody>
          <a:bodyPr wrap="square">
            <a:noAutofit/>
          </a:bodyPr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ru-RU">
                <a:latin typeface="Times New Roman" panose="02020603050405020304"/>
                <a:ea typeface="Times New Roman" panose="02020603050405020304"/>
              </a:rPr>
              <a:t>В учреждении организуется следующая работа по сохранению и укреплению здоровья воспитанников:</a:t>
            </a:r>
            <a:endParaRPr lang="ru-RU">
              <a:latin typeface="Times New Roman" panose="02020603050405020304"/>
              <a:ea typeface="Times New Roman" panose="02020603050405020304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ru-RU">
                <a:latin typeface="Times New Roman" panose="02020603050405020304"/>
                <a:ea typeface="Times New Roman" panose="02020603050405020304"/>
              </a:rPr>
              <a:t>-соблюдение режима дня,</a:t>
            </a:r>
            <a:endParaRPr lang="ru-RU">
              <a:latin typeface="Times New Roman" panose="02020603050405020304"/>
              <a:ea typeface="Times New Roman" panose="02020603050405020304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ru-RU">
                <a:latin typeface="Times New Roman" panose="02020603050405020304"/>
                <a:ea typeface="Times New Roman" panose="02020603050405020304"/>
              </a:rPr>
              <a:t>-оптимальная учебная нагрузка,</a:t>
            </a:r>
            <a:endParaRPr lang="ru-RU">
              <a:latin typeface="Times New Roman" panose="02020603050405020304"/>
              <a:ea typeface="Times New Roman" panose="02020603050405020304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ru-RU">
                <a:latin typeface="Times New Roman" panose="02020603050405020304"/>
                <a:ea typeface="Times New Roman" panose="02020603050405020304"/>
              </a:rPr>
              <a:t>- пропаганда и обучение навыкам</a:t>
            </a:r>
            <a:endParaRPr lang="ru-RU">
              <a:latin typeface="Times New Roman" panose="02020603050405020304"/>
              <a:ea typeface="Times New Roman" panose="02020603050405020304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ru-RU">
                <a:latin typeface="Times New Roman" panose="02020603050405020304"/>
                <a:ea typeface="Times New Roman" panose="02020603050405020304"/>
              </a:rPr>
              <a:t>здорового образа жизни,</a:t>
            </a:r>
            <a:endParaRPr lang="ru-RU">
              <a:latin typeface="Times New Roman" panose="02020603050405020304"/>
              <a:ea typeface="Times New Roman" panose="02020603050405020304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ru-RU">
                <a:latin typeface="Times New Roman" panose="02020603050405020304"/>
                <a:ea typeface="Times New Roman" panose="02020603050405020304"/>
              </a:rPr>
              <a:t>-организация двигательного режима в соответствии с возрастными особенностями детей дошкольного возраста</a:t>
            </a:r>
            <a:endParaRPr lang="ru-RU">
              <a:latin typeface="Times New Roman" panose="02020603050405020304"/>
              <a:ea typeface="Times New Roman" panose="02020603050405020304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ru-RU">
                <a:latin typeface="Times New Roman" panose="02020603050405020304"/>
                <a:ea typeface="Times New Roman" panose="02020603050405020304"/>
              </a:rPr>
              <a:t>-диспансеризация детей</a:t>
            </a:r>
            <a:endParaRPr lang="ru-RU">
              <a:latin typeface="Times New Roman" panose="02020603050405020304"/>
              <a:ea typeface="Times New Roman" panose="02020603050405020304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ru-RU">
                <a:latin typeface="Times New Roman" panose="02020603050405020304"/>
                <a:ea typeface="Times New Roman" panose="02020603050405020304"/>
              </a:rPr>
              <a:t>-профилактика вирусных заболеваний</a:t>
            </a:r>
            <a:endParaRPr lang="ru-RU">
              <a:latin typeface="Times New Roman" panose="02020603050405020304"/>
              <a:ea typeface="Times New Roman" panose="02020603050405020304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ru-RU">
                <a:latin typeface="Times New Roman" panose="02020603050405020304"/>
                <a:ea typeface="Times New Roman" panose="02020603050405020304"/>
              </a:rPr>
              <a:t>-иммунопрофилактика</a:t>
            </a:r>
            <a:endParaRPr lang="ru-RU">
              <a:latin typeface="Times New Roman" panose="02020603050405020304"/>
              <a:ea typeface="Times New Roman" panose="02020603050405020304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ru-RU">
                <a:latin typeface="Times New Roman" panose="02020603050405020304"/>
                <a:ea typeface="Times New Roman" panose="02020603050405020304"/>
              </a:rPr>
              <a:t>-закаливание</a:t>
            </a:r>
            <a:endParaRPr lang="ru-RU">
              <a:latin typeface="Times New Roman" panose="02020603050405020304"/>
              <a:ea typeface="Times New Roman" panose="02020603050405020304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ru-RU">
                <a:latin typeface="Times New Roman" panose="02020603050405020304"/>
                <a:ea typeface="Times New Roman" panose="02020603050405020304"/>
              </a:rPr>
              <a:t>-рациональное питание</a:t>
            </a:r>
            <a:endParaRPr lang="ru-RU">
              <a:latin typeface="Times New Roman" panose="02020603050405020304"/>
              <a:ea typeface="Times New Roman" panose="02020603050405020304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ru-RU">
                <a:latin typeface="Times New Roman" panose="02020603050405020304"/>
                <a:ea typeface="Times New Roman" panose="02020603050405020304"/>
              </a:rPr>
              <a:t>-витаминотерапия</a:t>
            </a:r>
            <a:endParaRPr lang="ru-RU">
              <a:latin typeface="Times New Roman" panose="02020603050405020304"/>
              <a:ea typeface="Times New Roman" panose="02020603050405020304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endParaRPr lang="ru-RU">
              <a:latin typeface="Times New Roman" panose="02020603050405020304"/>
              <a:ea typeface="Times New Roman" panose="02020603050405020304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ru-RU">
                <a:latin typeface="Times New Roman" panose="02020603050405020304"/>
                <a:ea typeface="Times New Roman" panose="02020603050405020304"/>
              </a:rPr>
              <a:t>Для этого созданы специальные условия:    медицинский пункт; оборудованный физкультурный зал, в группах оснащенные спортивные уголки, на территории детского сада оборудована физкультурная площадка; методическое обеспечение: дидактические, настольные игры, наглядные пособия. </a:t>
            </a:r>
            <a:endParaRPr lang="ru-RU">
              <a:latin typeface="Times New Roman" panose="02020603050405020304"/>
              <a:ea typeface="Times New Roman" panose="0202060305040502030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11465</Words>
  <Application>WPS Presentation</Application>
  <PresentationFormat>Экран (4:3)</PresentationFormat>
  <Paragraphs>194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3" baseType="lpstr">
      <vt:lpstr>Arial</vt:lpstr>
      <vt:lpstr>SimSun</vt:lpstr>
      <vt:lpstr>Wingdings</vt:lpstr>
      <vt:lpstr>Times New Roman</vt:lpstr>
      <vt:lpstr>Times New Roman</vt:lpstr>
      <vt:lpstr>Calibri</vt:lpstr>
      <vt:lpstr>Microsoft YaHei</vt:lpstr>
      <vt:lpstr>Arial Unicode MS</vt:lpstr>
      <vt:lpstr>Тема Office</vt:lpstr>
      <vt:lpstr>Муниципальное бюджетное дошкольное образовательное учреждение  «Детский сад «Золотой ключик»</vt:lpstr>
      <vt:lpstr>Сведения об общеобразовательной организации</vt:lpstr>
      <vt:lpstr>Структурность групп</vt:lpstr>
      <vt:lpstr>Сведения о работниках.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Система взаимодействия с семьей</vt:lpstr>
      <vt:lpstr>Приоритетные направления на 2026-2030г.г.</vt:lpstr>
      <vt:lpstr>Приоритетные направления на 2026-2030г.г.</vt:lpstr>
      <vt:lpstr>Приоритетные направления на 2026-2030г.г.</vt:lpstr>
      <vt:lpstr>Приоритетные направления на 2026-2030г.г.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ПРЕДМЕТНО- РАЗВИВАЮЩАЯ СРЕДА В ДОУ В СООТВЕТСТВИИ С ФГОС</dc:title>
  <dc:creator>Андрей</dc:creator>
  <cp:lastModifiedBy>ПОЛИНА ЛОХОВА</cp:lastModifiedBy>
  <cp:revision>160</cp:revision>
  <cp:lastPrinted>2020-08-26T08:05:00Z</cp:lastPrinted>
  <dcterms:created xsi:type="dcterms:W3CDTF">2015-02-08T05:13:00Z</dcterms:created>
  <dcterms:modified xsi:type="dcterms:W3CDTF">2026-01-21T15:46:40Z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DD21F6F8A6554BB2907CB7FCA52E49D0_12</vt:lpwstr>
  </property>
  <property fmtid="{D5CDD505-2E9C-101B-9397-08002B2CF9AE}" pid="3" name="KSOProductBuildVer">
    <vt:lpwstr>1049-12.2.0.23196</vt:lpwstr>
  </property>
</Properties>
</file>